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3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0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6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9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2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3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AE30-C008-44DA-BC17-875617657EC9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71B2-D6BB-4146-AF98-C47332CFB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sevreg.ru/upload/iblock/670/gxito5qvyen5twx1en9oyeky0stbukqx/5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81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599"/>
            <a:ext cx="12192000" cy="1927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416" y="5919123"/>
            <a:ext cx="119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n w="0"/>
                <a:solidFill>
                  <a:srgbClr val="00B050"/>
                </a:solidFill>
              </a:rPr>
              <a:t>В поисковой строке своего профиля </a:t>
            </a:r>
            <a:r>
              <a:rPr lang="ru-RU" b="1" u="sng" dirty="0" err="1" smtClean="0">
                <a:ln w="0"/>
                <a:solidFill>
                  <a:srgbClr val="00B050"/>
                </a:solidFill>
              </a:rPr>
              <a:t>Госуслуг</a:t>
            </a:r>
            <a:r>
              <a:rPr lang="ru-RU" b="1" u="sng" dirty="0" smtClean="0">
                <a:ln w="0"/>
                <a:solidFill>
                  <a:srgbClr val="00B050"/>
                </a:solidFill>
              </a:rPr>
              <a:t> введите: «отдых и оздоровление детей». И нажмите ОТПРАВИТЬ</a:t>
            </a:r>
            <a:endParaRPr lang="ru-RU" b="1" u="sng" dirty="0">
              <a:ln w="0"/>
              <a:solidFill>
                <a:srgbClr val="00B05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3937518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7" y="99229"/>
            <a:ext cx="5159829" cy="6758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08" y="1"/>
            <a:ext cx="5791092" cy="4786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5852" y="5094514"/>
            <a:ext cx="6932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00B050"/>
                </a:solidFill>
              </a:rPr>
              <a:t>Укажите желаемый период </a:t>
            </a:r>
          </a:p>
          <a:p>
            <a:pPr algn="r"/>
            <a:r>
              <a:rPr lang="ru-RU" sz="2400" b="1" u="sng" dirty="0" smtClean="0">
                <a:solidFill>
                  <a:srgbClr val="00B050"/>
                </a:solidFill>
              </a:rPr>
              <a:t>пребывания ребёнка в лагере</a:t>
            </a:r>
          </a:p>
          <a:p>
            <a:pPr algn="r"/>
            <a:endParaRPr lang="ru-RU" sz="2400" b="1" u="sng" dirty="0" smtClean="0">
              <a:solidFill>
                <a:srgbClr val="00B050"/>
              </a:solidFill>
            </a:endParaRP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Проверьте данные ребёнка</a:t>
            </a:r>
          </a:p>
          <a:p>
            <a:pPr algn="r"/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1" y="998375"/>
            <a:ext cx="4512627" cy="2621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1" y="3779057"/>
            <a:ext cx="4512627" cy="2688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7" y="1052489"/>
            <a:ext cx="4060274" cy="2446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8" y="3814403"/>
            <a:ext cx="4301412" cy="2635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411" y="998375"/>
            <a:ext cx="1129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1 смена 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657" y="186612"/>
            <a:ext cx="981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График смен в лагере «Островки»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1055" y="1176612"/>
            <a:ext cx="114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3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13" y="3970376"/>
            <a:ext cx="105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2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3042" y="4091673"/>
            <a:ext cx="10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</a:rPr>
              <a:t>4 смена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83311"/>
            <a:ext cx="6070985" cy="4162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0" y="83311"/>
            <a:ext cx="4842830" cy="5395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886" y="4469363"/>
            <a:ext cx="621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Укажите в какой школе учится Ваш ребёнок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560" y="5038530"/>
            <a:ext cx="440404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Прикрепите справку о регистрации ребёнка во Всеволожском районе.</a:t>
            </a:r>
          </a:p>
          <a:p>
            <a:pPr algn="ctr"/>
            <a:r>
              <a:rPr lang="ru-RU" sz="2000" b="1" u="sng" dirty="0" smtClean="0">
                <a:solidFill>
                  <a:srgbClr val="00B050"/>
                </a:solidFill>
              </a:rPr>
              <a:t>И</a:t>
            </a:r>
          </a:p>
          <a:p>
            <a:r>
              <a:rPr lang="ru-RU" sz="2000" b="1" u="sng" dirty="0" smtClean="0">
                <a:solidFill>
                  <a:srgbClr val="00B050"/>
                </a:solidFill>
              </a:rPr>
              <a:t>Документ, подтверждающий право на получение бесплатной путёвки.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77" y="74645"/>
            <a:ext cx="7274767" cy="3272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6612" y="5066521"/>
            <a:ext cx="46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Обязательные документы для получения бесплатной путёвки!!!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1290" y="3694922"/>
            <a:ext cx="7016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Среди подразделений оказывающих муниципальную услугу выберите </a:t>
            </a:r>
          </a:p>
          <a:p>
            <a:r>
              <a:rPr lang="ru-RU" sz="2400" b="1" u="sng" dirty="0" smtClean="0">
                <a:solidFill>
                  <a:srgbClr val="00B0F0"/>
                </a:solidFill>
              </a:rPr>
              <a:t>Администрация Всеволожского муниципального района Ленинградской области </a:t>
            </a:r>
            <a:r>
              <a:rPr lang="ru-RU" sz="1600" b="1" u="sng" dirty="0" smtClean="0">
                <a:solidFill>
                  <a:srgbClr val="00B050"/>
                </a:solidFill>
              </a:rPr>
              <a:t>(любым удобным способом)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5" y="300430"/>
            <a:ext cx="3840927" cy="4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6" y="1296956"/>
            <a:ext cx="6083950" cy="4041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17" y="1296956"/>
            <a:ext cx="5571026" cy="404187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72808" y="1227837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4787" y="5579706"/>
            <a:ext cx="5159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Всё!!!</a:t>
            </a: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Заявление можно отправлять!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28588" y="5124228"/>
            <a:ext cx="4637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Остаётся ждать ответа.</a:t>
            </a:r>
          </a:p>
          <a:p>
            <a:endParaRPr lang="ru-RU" sz="2400" b="1" u="sng" dirty="0">
              <a:solidFill>
                <a:srgbClr val="00B050"/>
              </a:solidFill>
            </a:endParaRPr>
          </a:p>
          <a:p>
            <a:r>
              <a:rPr lang="ru-RU" sz="2400" b="1" u="sng" dirty="0" smtClean="0">
                <a:solidFill>
                  <a:srgbClr val="00B050"/>
                </a:solidFill>
              </a:rPr>
              <a:t>В течение 6 рабочих дней Вы получите ответ на Ваш запрос.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53" y="214604"/>
            <a:ext cx="114486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</a:rPr>
              <a:t>Перед отправкой заявления УБЕДИТЕСЬ, что Вы подгрузили необходимые документы:</a:t>
            </a:r>
          </a:p>
          <a:p>
            <a:pPr marL="342900" indent="-342900">
              <a:buAutoNum type="arabicPeriod"/>
            </a:pPr>
            <a:r>
              <a:rPr lang="ru-RU" sz="2000" b="1" u="sng" dirty="0" smtClean="0">
                <a:solidFill>
                  <a:srgbClr val="FF0000"/>
                </a:solidFill>
              </a:rPr>
              <a:t>Справку, подтверждающую регистрацию ребёнка во Всеволожском районе;</a:t>
            </a:r>
          </a:p>
          <a:p>
            <a:pPr marL="342900" indent="-342900">
              <a:buAutoNum type="arabicPeriod"/>
            </a:pPr>
            <a:r>
              <a:rPr lang="ru-RU" sz="2000" b="1" u="sng" dirty="0" smtClean="0">
                <a:solidFill>
                  <a:srgbClr val="FF0000"/>
                </a:solidFill>
              </a:rPr>
              <a:t>Документ, подтверждающий категорию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52975"/>
          </a:xfrm>
        </p:spPr>
      </p:pic>
      <p:sp>
        <p:nvSpPr>
          <p:cNvPr id="5" name="TextBox 4"/>
          <p:cNvSpPr txBox="1"/>
          <p:nvPr/>
        </p:nvSpPr>
        <p:spPr>
          <a:xfrm>
            <a:off x="102637" y="2351314"/>
            <a:ext cx="1195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0"/>
                <a:solidFill>
                  <a:srgbClr val="00B050"/>
                </a:solidFill>
              </a:rPr>
              <a:t>Из предложенных вариантов выберите   ПОДАТЬ ЗАЯВЛЕНИЕ</a:t>
            </a:r>
            <a:endParaRPr lang="ru-RU" sz="2000" b="1" u="sng" dirty="0">
              <a:ln w="0"/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2532"/>
            <a:ext cx="6300399" cy="3855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67" y="2918100"/>
            <a:ext cx="6225433" cy="2579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31429" y="5645020"/>
            <a:ext cx="537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0"/>
                <a:solidFill>
                  <a:srgbClr val="00B050"/>
                </a:solidFill>
              </a:rPr>
              <a:t>Следуйте инструкции на экране и выбирайте свои варианты ответов </a:t>
            </a:r>
            <a:endParaRPr lang="ru-RU" sz="2000" b="1" u="sng" dirty="0">
              <a:ln w="0"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376" y="365125"/>
            <a:ext cx="3497424" cy="1325563"/>
          </a:xfrm>
        </p:spPr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Выберите свой вариант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122595"/>
            <a:ext cx="7233407" cy="3031152"/>
          </a:xfrm>
        </p:spPr>
      </p:pic>
      <p:sp>
        <p:nvSpPr>
          <p:cNvPr id="6" name="TextBox 5"/>
          <p:cNvSpPr txBox="1"/>
          <p:nvPr/>
        </p:nvSpPr>
        <p:spPr>
          <a:xfrm>
            <a:off x="7298722" y="4766239"/>
            <a:ext cx="4898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Для записи в </a:t>
            </a:r>
            <a:r>
              <a:rPr lang="ru-RU" sz="2000" b="1" u="sng" dirty="0" smtClean="0">
                <a:solidFill>
                  <a:srgbClr val="00B050"/>
                </a:solidFill>
              </a:rPr>
              <a:t>пришкольный лагерь </a:t>
            </a:r>
            <a:r>
              <a:rPr lang="ru-RU" sz="2000" b="1" u="sng" dirty="0">
                <a:solidFill>
                  <a:srgbClr val="00B050"/>
                </a:solidFill>
              </a:rPr>
              <a:t>– выбирайте ДНЕВНОЙ  режим пребывания</a:t>
            </a:r>
            <a:r>
              <a:rPr lang="ru-RU" sz="2000" b="1" dirty="0"/>
              <a:t>    </a:t>
            </a:r>
          </a:p>
          <a:p>
            <a:endParaRPr lang="ru-RU" sz="2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303180"/>
            <a:ext cx="12192000" cy="5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3415004"/>
            <a:ext cx="7233407" cy="344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6252" y="365125"/>
            <a:ext cx="3788230" cy="2891259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С помощью полосы прокрутки можно выбрать категорию, к которой относится Ваш ребёнок.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" y="64072"/>
            <a:ext cx="7616635" cy="3493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4" y="3659627"/>
            <a:ext cx="7616635" cy="3198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6252" y="4889481"/>
            <a:ext cx="33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Например 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540759" y="5412701"/>
            <a:ext cx="17354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06" y="5369885"/>
            <a:ext cx="2393594" cy="14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604" y="365125"/>
            <a:ext cx="4281195" cy="2760630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</a:rPr>
              <a:t>Право на внеочередное и первоочерёдное обеспечение путёвками имеют дети, указанные в</a:t>
            </a:r>
            <a:r>
              <a:rPr lang="ru-RU" sz="2000" b="1" u="sng" dirty="0" smtClean="0">
                <a:solidFill>
                  <a:srgbClr val="FF0000"/>
                </a:solidFill>
              </a:rPr>
              <a:t> п.1.2.2. </a:t>
            </a:r>
            <a:r>
              <a:rPr lang="ru-RU" sz="2000" b="1" u="sng" dirty="0" smtClean="0">
                <a:solidFill>
                  <a:srgbClr val="00B050"/>
                </a:solidFill>
              </a:rPr>
              <a:t>Административного регламента администрации Всеволожского муниципального района Ленинградской области по предоставлению муниципальной услуги </a:t>
            </a:r>
            <a:br>
              <a:rPr lang="ru-RU" sz="2000" b="1" u="sng" dirty="0" smtClean="0">
                <a:solidFill>
                  <a:srgbClr val="00B050"/>
                </a:solidFill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B0F0"/>
                </a:solidFill>
                <a:hlinkClick r:id="rId2"/>
              </a:rPr>
              <a:t>://www.vsevreg.ru/upload/iblock/670/gxito5qvyen5twx1en9oyeky0stbukqx/515.pdf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52"/>
            <a:ext cx="6586323" cy="34803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" y="3480318"/>
            <a:ext cx="6466536" cy="337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11143" y="3480318"/>
            <a:ext cx="432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Выберите ваш вариант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3200400"/>
            <a:ext cx="12192000" cy="5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8906847" y="2136710"/>
            <a:ext cx="306354" cy="466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61" y="4703861"/>
            <a:ext cx="4402493" cy="1342377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Выберите удобный для Вас вариант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" y="0"/>
            <a:ext cx="6666473" cy="4506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2" y="0"/>
            <a:ext cx="5156872" cy="516366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858000" y="0"/>
            <a:ext cx="55984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6784" y="5163667"/>
            <a:ext cx="5026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Подготовьте необходимые документы и переходите к заявлению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1"/>
            <a:ext cx="3284343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09" y="90131"/>
            <a:ext cx="3357720" cy="2933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69" y="90131"/>
            <a:ext cx="3291065" cy="277741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94922" y="0"/>
            <a:ext cx="83976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061649" y="0"/>
            <a:ext cx="8397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4665306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3894" y="4926563"/>
            <a:ext cx="11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Проверьте Ваши данные и, если они правильные – нажимайте кнопку </a:t>
            </a:r>
            <a:r>
              <a:rPr lang="ru-RU" sz="2400" b="1" u="sng" dirty="0" smtClean="0">
                <a:solidFill>
                  <a:srgbClr val="0070C0"/>
                </a:solidFill>
              </a:rPr>
              <a:t>ВЕРНО</a:t>
            </a:r>
            <a:r>
              <a:rPr lang="ru-RU" sz="2400" b="1" u="sng" dirty="0" smtClean="0">
                <a:solidFill>
                  <a:srgbClr val="00B050"/>
                </a:solidFill>
              </a:rPr>
              <a:t>, если требуется изменение данных – нажимайте </a:t>
            </a:r>
            <a:r>
              <a:rPr lang="ru-RU" sz="2400" b="1" u="sng" dirty="0" smtClean="0">
                <a:solidFill>
                  <a:srgbClr val="00B0F0"/>
                </a:solidFill>
              </a:rPr>
              <a:t>РЕДАКТИРОВАТЬ</a:t>
            </a:r>
            <a:r>
              <a:rPr lang="ru-RU" sz="2400" b="1" u="sng" dirty="0" smtClean="0">
                <a:solidFill>
                  <a:srgbClr val="00B050"/>
                </a:solidFill>
              </a:rPr>
              <a:t>.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" y="77671"/>
            <a:ext cx="5571168" cy="43387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22" y="77670"/>
            <a:ext cx="6051789" cy="433873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859624" y="0"/>
            <a:ext cx="7464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563" y="4721290"/>
            <a:ext cx="508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Выбирайте свой вариант ответа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2849" y="4655976"/>
            <a:ext cx="5430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B050"/>
                </a:solidFill>
              </a:rPr>
              <a:t>Проверьте Ваши данные и, если они правильные – нажимайте кнопку </a:t>
            </a:r>
            <a:r>
              <a:rPr lang="ru-RU" b="1" u="sng" dirty="0">
                <a:solidFill>
                  <a:srgbClr val="0070C0"/>
                </a:solidFill>
              </a:rPr>
              <a:t>ВЕРНО</a:t>
            </a:r>
            <a:r>
              <a:rPr lang="ru-RU" b="1" u="sng" dirty="0">
                <a:solidFill>
                  <a:srgbClr val="00B050"/>
                </a:solidFill>
              </a:rPr>
              <a:t>, если требуется изменение данных – нажимайте </a:t>
            </a:r>
            <a:r>
              <a:rPr lang="ru-RU" b="1" u="sng" dirty="0">
                <a:solidFill>
                  <a:srgbClr val="00B0F0"/>
                </a:solidFill>
              </a:rPr>
              <a:t>РЕДАКТИРОВАТЬ</a:t>
            </a:r>
            <a:r>
              <a:rPr lang="ru-RU" b="1" u="sng" dirty="0">
                <a:solidFill>
                  <a:srgbClr val="00B050"/>
                </a:solidFill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75445" y="1334278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Ленинградская область, Всеволожский район, ул.  Необходимая, д. 0 кв. 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381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26"/>
            <a:ext cx="6103729" cy="3595681"/>
          </a:xfrm>
        </p:spPr>
      </p:pic>
      <p:sp>
        <p:nvSpPr>
          <p:cNvPr id="5" name="TextBox 4"/>
          <p:cNvSpPr txBox="1"/>
          <p:nvPr/>
        </p:nvSpPr>
        <p:spPr>
          <a:xfrm>
            <a:off x="634482" y="2291593"/>
            <a:ext cx="418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Иванов Иван                                                    12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" y="3723407"/>
            <a:ext cx="6083987" cy="30226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3554963"/>
            <a:ext cx="1219200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53" y="4817500"/>
            <a:ext cx="4049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Иванов Иван                                                                   12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2098" y="2460870"/>
            <a:ext cx="5010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Выберите ребёнка, для которого оформляете путёвку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098" y="3723407"/>
            <a:ext cx="479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</a:rPr>
              <a:t>И нажмите     ПРОДОЛЖИТЬ</a:t>
            </a:r>
            <a:endParaRPr lang="ru-RU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302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Выберите свой вариант </vt:lpstr>
      <vt:lpstr>С помощью полосы прокрутки можно выбрать категорию, к которой относится Ваш ребёнок.</vt:lpstr>
      <vt:lpstr>Право на внеочередное и первоочерёдное обеспечение путёвками имеют дети, указанные в п.1.2.2. Административного регламента администрации Всеволожского муниципального района Ленинградской области по предоставлению муниципальной услуги     https://www.vsevreg.ru/upload/iblock/670/gxito5qvyen5twx1en9oyeky0stbukqx/515.pdf</vt:lpstr>
      <vt:lpstr>Выберите удобный для Вас вариант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Кузнецова</dc:creator>
  <cp:lastModifiedBy>Наталья Кузнецова</cp:lastModifiedBy>
  <cp:revision>26</cp:revision>
  <dcterms:created xsi:type="dcterms:W3CDTF">2025-03-03T11:28:58Z</dcterms:created>
  <dcterms:modified xsi:type="dcterms:W3CDTF">2025-03-04T09:48:01Z</dcterms:modified>
</cp:coreProperties>
</file>